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32404050" cy="432054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1020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64E83"/>
    <a:srgbClr val="002B7B"/>
    <a:srgbClr val="0000FF"/>
    <a:srgbClr val="0033CC"/>
    <a:srgbClr val="0066FF"/>
    <a:srgbClr val="0099FF"/>
    <a:srgbClr val="33CCFF"/>
    <a:srgbClr val="339933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02" autoAdjust="0"/>
    <p:restoredTop sz="94595" autoAdjust="0"/>
  </p:normalViewPr>
  <p:slideViewPr>
    <p:cSldViewPr>
      <p:cViewPr varScale="1">
        <p:scale>
          <a:sx n="13" d="100"/>
          <a:sy n="13" d="100"/>
        </p:scale>
        <p:origin x="2971" y="245"/>
      </p:cViewPr>
      <p:guideLst>
        <p:guide orient="horz" pos="13608"/>
        <p:guide pos="102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8A76CE8-A904-411D-B2DE-A9FDB83A63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06FB778-5C7A-4169-A91F-EA7B9075891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C8393E87-136C-38FD-414C-BD7289F37E1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0FC7A21-F7A1-412F-8715-120982C098D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B3F7EE17-43DA-44AA-95A8-10F1FEBAA64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55B3BBB-D2F6-42F5-B7FB-F65CA9C898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AF4D190-BA4F-429F-B682-560D2F0E988B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7197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>
            <a:extLst>
              <a:ext uri="{FF2B5EF4-FFF2-40B4-BE49-F238E27FC236}">
                <a16:creationId xmlns:a16="http://schemas.microsoft.com/office/drawing/2014/main" id="{8205600A-25D5-B95A-93CA-6FE1088EFB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167188"/>
            <a:ext cx="32394525" cy="138112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965C81E6-5B9A-48D6-B5EF-7F9362C442B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541874" y="0"/>
            <a:ext cx="14824076" cy="5935345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F691FFD6-13C4-8F23-BAA8-EB4CB0C9F73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78025" y="-9867900"/>
            <a:ext cx="14824075" cy="1824872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C05C014-54F2-8ED0-2780-18D9F6AE58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19225" y="41271347"/>
            <a:ext cx="6780430" cy="1660364"/>
          </a:xfrm>
          <a:prstGeom prst="rect">
            <a:avLst/>
          </a:prstGeom>
        </p:spPr>
      </p:pic>
      <p:sp>
        <p:nvSpPr>
          <p:cNvPr id="15" name="Rectangle 37">
            <a:extLst>
              <a:ext uri="{FF2B5EF4-FFF2-40B4-BE49-F238E27FC236}">
                <a16:creationId xmlns:a16="http://schemas.microsoft.com/office/drawing/2014/main" id="{3F1CAC3B-6E5B-9A75-1D9A-C548C33C6C9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7625" y="40728900"/>
            <a:ext cx="32394525" cy="138112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5025" y="40867012"/>
            <a:ext cx="2102945" cy="210294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8511" y="41242611"/>
            <a:ext cx="3006514" cy="1701800"/>
          </a:xfrm>
          <a:prstGeom prst="rect">
            <a:avLst/>
          </a:prstGeom>
        </p:spPr>
      </p:pic>
      <p:sp>
        <p:nvSpPr>
          <p:cNvPr id="6" name="Retângulo 5"/>
          <p:cNvSpPr/>
          <p:nvPr userDrawn="1"/>
        </p:nvSpPr>
        <p:spPr>
          <a:xfrm>
            <a:off x="885825" y="806322"/>
            <a:ext cx="179832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t-BR" sz="8000" b="1" i="0" kern="120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XXIV </a:t>
            </a:r>
            <a:r>
              <a:rPr lang="pt-BR" sz="8000" b="1" i="0" kern="1200" dirty="0" smtClean="0">
                <a:solidFill>
                  <a:schemeClr val="accent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+mn-ea"/>
                <a:cs typeface="+mn-cs"/>
              </a:rPr>
              <a:t>SIMPÓSIO INTERNACIONAL DE DANÇA EM CADEIRA DE RODAS</a:t>
            </a:r>
            <a:endParaRPr lang="pt-BR" sz="8000" b="1" i="0" kern="1200" dirty="0">
              <a:solidFill>
                <a:schemeClr val="accent2">
                  <a:lumMod val="75000"/>
                </a:schemeClr>
              </a:solidFill>
              <a:effectLst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381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B2B836A-7A54-78E3-2B32-549B5906718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2430463" y="3840163"/>
            <a:ext cx="27543125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3656" tIns="206828" rIns="413656" bIns="20682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6630E34-AE5C-0079-6814-4D7CC3528EB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430463" y="12480925"/>
            <a:ext cx="27543125" cy="259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13656" tIns="206828" rIns="413656" bIns="2068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8F57A0D-B4E4-4CEF-88A2-342E670E517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0463" y="39365238"/>
            <a:ext cx="675005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/>
          <a:lstStyle>
            <a:lvl1pPr eaLnBrk="1" hangingPunct="1">
              <a:defRPr sz="6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FF55677-4F7E-429C-AA59-9F4D91E42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71225" y="39365238"/>
            <a:ext cx="1026160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/>
          <a:lstStyle>
            <a:lvl1pPr algn="ctr" eaLnBrk="1" hangingPunct="1">
              <a:defRPr sz="6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D1F72F9-5310-451B-8FA0-E72A226D86F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3538" y="39365238"/>
            <a:ext cx="6750050" cy="28813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413656" tIns="206828" rIns="413656" bIns="20682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300"/>
            </a:lvl1pPr>
          </a:lstStyle>
          <a:p>
            <a:fld id="{67C96420-0570-433E-9F0E-DEB04BF40FDF}" type="slidenum">
              <a:rPr lang="pt-BR" altLang="en-US"/>
              <a:pPr/>
              <a:t>‹nº›</a:t>
            </a:fld>
            <a:endParaRPr lang="pt-B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sldNum="0" hdr="0" ftr="0" dt="0"/>
  <p:txStyles>
    <p:titleStyle>
      <a:lvl1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2pPr>
      <a:lvl3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3pPr>
      <a:lvl4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4pPr>
      <a:lvl5pPr algn="ctr" defTabSz="4137025" rtl="0" eaLnBrk="0" fontAlgn="base" hangingPunct="0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5pPr>
      <a:lvl6pPr marL="4572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6pPr>
      <a:lvl7pPr marL="9144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defTabSz="4137025" rtl="0" fontAlgn="base">
        <a:spcBef>
          <a:spcPct val="0"/>
        </a:spcBef>
        <a:spcAft>
          <a:spcPct val="0"/>
        </a:spcAft>
        <a:defRPr sz="199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1550988" indent="-1550988" algn="l" defTabSz="4137025" rtl="0" eaLnBrk="0" fontAlgn="base" hangingPunct="0">
        <a:spcBef>
          <a:spcPct val="20000"/>
        </a:spcBef>
        <a:spcAft>
          <a:spcPct val="0"/>
        </a:spcAft>
        <a:buChar char="•"/>
        <a:defRPr sz="14500">
          <a:solidFill>
            <a:schemeClr val="tx1"/>
          </a:solidFill>
          <a:latin typeface="+mn-lt"/>
          <a:ea typeface="+mn-ea"/>
          <a:cs typeface="+mn-cs"/>
        </a:defRPr>
      </a:lvl1pPr>
      <a:lvl2pPr marL="3360738" indent="-1292225" algn="l" defTabSz="4137025" rtl="0" eaLnBrk="0" fontAlgn="base" hangingPunct="0">
        <a:spcBef>
          <a:spcPct val="20000"/>
        </a:spcBef>
        <a:spcAft>
          <a:spcPct val="0"/>
        </a:spcAft>
        <a:buChar char="–"/>
        <a:defRPr sz="12700">
          <a:solidFill>
            <a:schemeClr val="tx1"/>
          </a:solidFill>
          <a:latin typeface="+mn-lt"/>
        </a:defRPr>
      </a:lvl2pPr>
      <a:lvl3pPr marL="5170488" indent="-1033463" algn="l" defTabSz="4137025" rtl="0" eaLnBrk="0" fontAlgn="base" hangingPunct="0">
        <a:spcBef>
          <a:spcPct val="20000"/>
        </a:spcBef>
        <a:spcAft>
          <a:spcPct val="0"/>
        </a:spcAft>
        <a:buChar char="•"/>
        <a:defRPr sz="10900">
          <a:solidFill>
            <a:schemeClr val="tx1"/>
          </a:solidFill>
          <a:latin typeface="+mn-lt"/>
        </a:defRPr>
      </a:lvl3pPr>
      <a:lvl4pPr marL="7239000" indent="-1033463" algn="l" defTabSz="4137025" rtl="0" eaLnBrk="0" fontAlgn="base" hangingPunct="0">
        <a:spcBef>
          <a:spcPct val="20000"/>
        </a:spcBef>
        <a:spcAft>
          <a:spcPct val="0"/>
        </a:spcAft>
        <a:buChar char="–"/>
        <a:defRPr sz="9000">
          <a:solidFill>
            <a:schemeClr val="tx1"/>
          </a:solidFill>
          <a:latin typeface="+mn-lt"/>
        </a:defRPr>
      </a:lvl4pPr>
      <a:lvl5pPr marL="9307513" indent="-1035050" algn="l" defTabSz="4137025" rtl="0" eaLnBrk="0" fontAlgn="base" hangingPunct="0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5pPr>
      <a:lvl6pPr marL="97650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6pPr>
      <a:lvl7pPr marL="102222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7pPr>
      <a:lvl8pPr marL="106794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8pPr>
      <a:lvl9pPr marL="11136630" indent="-1035050" algn="l" defTabSz="4137025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oleObject" Target="../embeddings/oleObject2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7">
            <a:extLst>
              <a:ext uri="{FF2B5EF4-FFF2-40B4-BE49-F238E27FC236}">
                <a16:creationId xmlns:a16="http://schemas.microsoft.com/office/drawing/2014/main" id="{C059F94A-1041-599F-40BD-0AE7700ED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174" y="16287300"/>
            <a:ext cx="14400000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970D9E6A-F10F-AFF9-B829-BB4E1F20A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173" y="23602500"/>
            <a:ext cx="14458951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4CED8774-FBC7-E186-77E7-4985BEA17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28293" y="30460500"/>
            <a:ext cx="14458951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11" name="Rectangle 37">
            <a:extLst>
              <a:ext uri="{FF2B5EF4-FFF2-40B4-BE49-F238E27FC236}">
                <a16:creationId xmlns:a16="http://schemas.microsoft.com/office/drawing/2014/main" id="{E8608B5D-C192-2E35-6D79-4241A1A3A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5425" y="36404100"/>
            <a:ext cx="14458951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5" name="Rectangle 37">
            <a:extLst>
              <a:ext uri="{FF2B5EF4-FFF2-40B4-BE49-F238E27FC236}">
                <a16:creationId xmlns:a16="http://schemas.microsoft.com/office/drawing/2014/main" id="{FA52C182-FD88-DE0D-578A-18C402024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174" y="10858499"/>
            <a:ext cx="14458951" cy="972000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A53C3693-0FDC-47E9-9B15-AA4A31A4ED1E}"/>
              </a:ext>
            </a:extLst>
          </p:cNvPr>
          <p:cNvSpPr txBox="1"/>
          <p:nvPr/>
        </p:nvSpPr>
        <p:spPr>
          <a:xfrm>
            <a:off x="1147763" y="5894388"/>
            <a:ext cx="30110112" cy="2212975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defTabSz="4137025" rtl="0" eaLnBrk="0" fontAlgn="base" hangingPunct="0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defTabSz="4137025" rtl="0" fontAlgn="base">
              <a:spcBef>
                <a:spcPct val="0"/>
              </a:spcBef>
              <a:spcAft>
                <a:spcPct val="0"/>
              </a:spcAft>
              <a:defRPr sz="199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pt-BR" sz="6500" b="1" dirty="0">
                <a:latin typeface="Arial" panose="020B0604020202020204" pitchFamily="34" charset="0"/>
                <a:ea typeface="Geneva" panose="020B0503030404040204" pitchFamily="124" charset="-128"/>
                <a:cs typeface="Arial" panose="020B0604020202020204" pitchFamily="34" charset="0"/>
              </a:rPr>
              <a:t>Título do trabalho Arial, negrito, corpo 72pt, podendo ser reduzido para até corpo 60, caso a quantidade de texto ultrapasse o espaço delimitado</a:t>
            </a:r>
            <a:endParaRPr lang="en-US" sz="6500" dirty="0">
              <a:latin typeface="Arial" panose="020B0604020202020204" pitchFamily="34" charset="0"/>
              <a:ea typeface="Geneva" panose="020B0503030404040204" pitchFamily="124" charset="-128"/>
              <a:cs typeface="Arial" panose="020B0604020202020204" pitchFamily="34" charset="0"/>
            </a:endParaRPr>
          </a:p>
        </p:txBody>
      </p:sp>
      <p:sp>
        <p:nvSpPr>
          <p:cNvPr id="3075" name="Title 1">
            <a:extLst>
              <a:ext uri="{FF2B5EF4-FFF2-40B4-BE49-F238E27FC236}">
                <a16:creationId xmlns:a16="http://schemas.microsoft.com/office/drawing/2014/main" id="{F527414F-EB4A-1888-9D59-A3C13B936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0463" y="8037513"/>
            <a:ext cx="27544712" cy="221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32054" tIns="216027" rIns="432054" bIns="216027" anchor="ctr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b="1" dirty="0">
                <a:latin typeface="Calibri" panose="020F0502020204030204" pitchFamily="34" charset="0"/>
                <a:cs typeface="Geneva" pitchFamily="34" charset="0"/>
              </a:rPr>
              <a:t>Nomes dos autores: </a:t>
            </a:r>
            <a:r>
              <a:rPr lang="pt-BR" altLang="pt-BR" sz="4000" b="1" dirty="0" err="1">
                <a:latin typeface="Calibri" panose="020F0502020204030204" pitchFamily="34" charset="0"/>
                <a:cs typeface="Geneva" pitchFamily="34" charset="0"/>
              </a:rPr>
              <a:t>arial</a:t>
            </a:r>
            <a:r>
              <a:rPr lang="pt-BR" altLang="pt-BR" sz="4000" b="1" dirty="0">
                <a:latin typeface="Calibri" panose="020F0502020204030204" pitchFamily="34" charset="0"/>
                <a:cs typeface="Geneva" pitchFamily="34" charset="0"/>
              </a:rPr>
              <a:t>, negrito, corpo 40pt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4000" dirty="0">
                <a:latin typeface="Calibri" panose="020F0502020204030204" pitchFamily="34" charset="0"/>
                <a:cs typeface="Geneva" pitchFamily="34" charset="0"/>
              </a:rPr>
              <a:t>Instituições; unidade acadêmica e endereço eletrônico: </a:t>
            </a:r>
            <a:r>
              <a:rPr lang="pt-BR" altLang="pt-BR" sz="4000" dirty="0" err="1">
                <a:latin typeface="Calibri" panose="020F0502020204030204" pitchFamily="34" charset="0"/>
                <a:cs typeface="Geneva" pitchFamily="34" charset="0"/>
              </a:rPr>
              <a:t>arial</a:t>
            </a:r>
            <a:r>
              <a:rPr lang="pt-BR" altLang="pt-BR" sz="4000" dirty="0">
                <a:latin typeface="Calibri" panose="020F0502020204030204" pitchFamily="34" charset="0"/>
                <a:cs typeface="Geneva" pitchFamily="34" charset="0"/>
              </a:rPr>
              <a:t>, regular, corpo 30pt </a:t>
            </a:r>
            <a:endParaRPr lang="en-US" altLang="pt-BR" sz="40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6" name="Subtitle 2">
            <a:extLst>
              <a:ext uri="{FF2B5EF4-FFF2-40B4-BE49-F238E27FC236}">
                <a16:creationId xmlns:a16="http://schemas.microsoft.com/office/drawing/2014/main" id="{3700B835-E718-3FC2-9A84-D37DC961B3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16322675"/>
            <a:ext cx="14400212" cy="716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METODOLOGIA</a:t>
            </a:r>
            <a:endParaRPr lang="pt-BR" altLang="pt-BR" sz="5400" dirty="0">
              <a:solidFill>
                <a:srgbClr val="FFFFFF"/>
              </a:solidFill>
              <a:latin typeface="Arial" panose="020B0604020202020204" pitchFamily="34" charset="0"/>
              <a:cs typeface="Geneva" pitchFamily="34" charset="0"/>
            </a:endParaRP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Corpo do texto Arial regular tamanho 32pt, podendo ser reduzido para até 24pt, caso a quantidade de texto ultrapasse o espaço delimitado. ...............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endParaRPr lang="pt-BR" altLang="pt-BR" sz="24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7" name="Subtitle 2">
            <a:extLst>
              <a:ext uri="{FF2B5EF4-FFF2-40B4-BE49-F238E27FC236}">
                <a16:creationId xmlns:a16="http://schemas.microsoft.com/office/drawing/2014/main" id="{8AF6FA5A-37B6-3933-FD5E-F9C13DAB0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400" y="30557788"/>
            <a:ext cx="14400213" cy="583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CONCLUSÃO/CONSIDERAÇÕES FINAIS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24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8" name="Subtitle 2">
            <a:extLst>
              <a:ext uri="{FF2B5EF4-FFF2-40B4-BE49-F238E27FC236}">
                <a16:creationId xmlns:a16="http://schemas.microsoft.com/office/drawing/2014/main" id="{1AFAE340-25F5-8C95-B58D-66334A82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7663" y="36461700"/>
            <a:ext cx="14400212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REFERÊNCIAS</a:t>
            </a:r>
            <a:r>
              <a:rPr lang="pt-BR" altLang="pt-BR" sz="6000" b="1" dirty="0">
                <a:latin typeface="Arial" panose="020B0604020202020204" pitchFamily="34" charset="0"/>
                <a:cs typeface="Geneva" pitchFamily="34" charset="0"/>
              </a:rPr>
              <a:t> </a:t>
            </a:r>
          </a:p>
          <a:p>
            <a:pPr>
              <a:buNone/>
            </a:pPr>
            <a:r>
              <a:rPr lang="pt-BR" sz="2800" dirty="0" smtClean="0"/>
              <a:t>Dimensão</a:t>
            </a:r>
            <a:r>
              <a:rPr lang="pt-BR" sz="2800" dirty="0"/>
              <a:t>: 120 cm de altura por 90 cm de largura, com cordão preso em travessa de madeira ou PVC, para ser pendurado, devendo ser impresso em gráfica. </a:t>
            </a:r>
            <a:endParaRPr lang="pt-BR" sz="2800" dirty="0" smtClean="0"/>
          </a:p>
          <a:p>
            <a:pPr>
              <a:buNone/>
            </a:pPr>
            <a:r>
              <a:rPr lang="pt-BR" sz="2800" dirty="0" smtClean="0"/>
              <a:t> </a:t>
            </a:r>
            <a:r>
              <a:rPr lang="pt-BR" sz="2800" dirty="0"/>
              <a:t>Tipo de Papel: Os pôsteres (banners) deverão, preferencialmente, ser feitos com papel firme, de boa gramatura, podendo ser fosco ou </a:t>
            </a:r>
            <a:r>
              <a:rPr lang="pt-BR" sz="2800" dirty="0" err="1"/>
              <a:t>glossy</a:t>
            </a:r>
            <a:r>
              <a:rPr lang="pt-BR" sz="2800" dirty="0"/>
              <a:t>, em lona ou similar. </a:t>
            </a:r>
          </a:p>
          <a:p>
            <a:r>
              <a:rPr lang="pt-BR" sz="2800" dirty="0"/>
              <a:t>• Cor do Papel: A cor do plano de fundo dos pôsteres (banners) será de livre escolha dos autores, mas é recomendável a utilização de cores suaves para o fundo visto que cores intensas tornam a leitura cansativa. </a:t>
            </a:r>
            <a:endParaRPr lang="pt-BR" altLang="pt-BR" sz="2800" dirty="0">
              <a:latin typeface="Arial" panose="020B0604020202020204" pitchFamily="34" charset="0"/>
              <a:cs typeface="Geneva" pitchFamily="34" charset="0"/>
            </a:endParaRPr>
          </a:p>
        </p:txBody>
      </p:sp>
      <p:sp>
        <p:nvSpPr>
          <p:cNvPr id="3079" name="Subtitle 2">
            <a:extLst>
              <a:ext uri="{FF2B5EF4-FFF2-40B4-BE49-F238E27FC236}">
                <a16:creationId xmlns:a16="http://schemas.microsoft.com/office/drawing/2014/main" id="{EBCEAF32-159E-FCFD-CAC8-8AFE819E9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23691850"/>
            <a:ext cx="14400212" cy="1064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RESULTADOS 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Corpo do texto Arial regular tamanho 32pt, podendo ser reduzido para até 24pt, caso a quantidade de texto ultrapasse o espaço delimitado. ....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  <a:endParaRPr lang="en-US" altLang="pt-BR" sz="2400" dirty="0">
              <a:latin typeface="Arial" panose="020B0604020202020204" pitchFamily="34" charset="0"/>
              <a:cs typeface="Geneva" pitchFamily="34" charset="0"/>
            </a:endParaRPr>
          </a:p>
        </p:txBody>
      </p:sp>
      <p:graphicFrame>
        <p:nvGraphicFramePr>
          <p:cNvPr id="64" name="Table 16">
            <a:extLst>
              <a:ext uri="{FF2B5EF4-FFF2-40B4-BE49-F238E27FC236}">
                <a16:creationId xmlns:a16="http://schemas.microsoft.com/office/drawing/2014/main" id="{9C7ABFF0-578A-4587-BF58-24FD4D1CF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8238423"/>
              </p:ext>
            </p:extLst>
          </p:nvPr>
        </p:nvGraphicFramePr>
        <p:xfrm>
          <a:off x="1146175" y="34556700"/>
          <a:ext cx="14317665" cy="46561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63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3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3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3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8635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1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2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4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3200" baseline="0" dirty="0" err="1"/>
                        <a:t>Coluna</a:t>
                      </a:r>
                      <a:r>
                        <a:rPr lang="en-US" sz="3200" baseline="0" dirty="0"/>
                        <a:t> 5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1228"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aseline="0" dirty="0"/>
                        <a:t>123</a:t>
                      </a:r>
                    </a:p>
                  </a:txBody>
                  <a:tcPr marL="91437" marR="91437"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3109" name="Chart 15">
            <a:extLst>
              <a:ext uri="{FF2B5EF4-FFF2-40B4-BE49-F238E27FC236}">
                <a16:creationId xmlns:a16="http://schemas.microsoft.com/office/drawing/2014/main" id="{37C2D894-A881-72AA-1469-B5CFAAC4B3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3967707"/>
              </p:ext>
            </p:extLst>
          </p:nvPr>
        </p:nvGraphicFramePr>
        <p:xfrm>
          <a:off x="16929100" y="18415000"/>
          <a:ext cx="14054138" cy="6916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r:id="rId5" imgW="14390640" imgH="7076520" progId="Excel.Chart.8">
                  <p:embed/>
                </p:oleObj>
              </mc:Choice>
              <mc:Fallback>
                <p:oleObj r:id="rId5" imgW="14390640" imgH="7076520" progId="Excel.Chart.8">
                  <p:embed/>
                  <p:pic>
                    <p:nvPicPr>
                      <p:cNvPr id="3109" name="Chart 15">
                        <a:extLst>
                          <a:ext uri="{FF2B5EF4-FFF2-40B4-BE49-F238E27FC236}">
                            <a16:creationId xmlns:a16="http://schemas.microsoft.com/office/drawing/2014/main" id="{37C2D894-A881-72AA-1469-B5CFAAC4B3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9100" y="18415000"/>
                        <a:ext cx="14054138" cy="6916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13" name="Objeto 10">
            <a:extLst>
              <a:ext uri="{FF2B5EF4-FFF2-40B4-BE49-F238E27FC236}">
                <a16:creationId xmlns:a16="http://schemas.microsoft.com/office/drawing/2014/main" id="{AC6926AD-9717-DB3C-1B25-758440E1FA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693004"/>
              </p:ext>
            </p:extLst>
          </p:nvPr>
        </p:nvGraphicFramePr>
        <p:xfrm>
          <a:off x="16897350" y="11155363"/>
          <a:ext cx="14398625" cy="553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r:id="rId7" imgW="0" imgH="0" progId="Excel.Chart.8">
                  <p:embed/>
                </p:oleObj>
              </mc:Choice>
              <mc:Fallback>
                <p:oleObj r:id="rId7" imgW="0" imgH="0" progId="Excel.Chart.8">
                  <p:embed/>
                  <p:pic>
                    <p:nvPicPr>
                      <p:cNvPr id="3113" name="Objeto 10">
                        <a:extLst>
                          <a:ext uri="{FF2B5EF4-FFF2-40B4-BE49-F238E27FC236}">
                            <a16:creationId xmlns:a16="http://schemas.microsoft.com/office/drawing/2014/main" id="{AC6926AD-9717-DB3C-1B25-758440E1FA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7350" y="11155363"/>
                        <a:ext cx="14398625" cy="553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15" name="CaixaDeTexto 1">
            <a:extLst>
              <a:ext uri="{FF2B5EF4-FFF2-40B4-BE49-F238E27FC236}">
                <a16:creationId xmlns:a16="http://schemas.microsoft.com/office/drawing/2014/main" id="{390FCC82-5ABC-3B2C-9DC5-308DA7C22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39433500"/>
            <a:ext cx="4267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Tabela 1 -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6" name="CaixaDeTexto 18">
            <a:extLst>
              <a:ext uri="{FF2B5EF4-FFF2-40B4-BE49-F238E27FC236}">
                <a16:creationId xmlns:a16="http://schemas.microsoft.com/office/drawing/2014/main" id="{DD5DE922-C3A0-26F3-ED9E-14945E40C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40213" y="16967200"/>
            <a:ext cx="4267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Figura 1 -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7" name="CaixaDeTexto 19">
            <a:extLst>
              <a:ext uri="{FF2B5EF4-FFF2-40B4-BE49-F238E27FC236}">
                <a16:creationId xmlns:a16="http://schemas.microsoft.com/office/drawing/2014/main" id="{21513AED-BE69-8FCC-7A01-A2E304913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7663" y="25331738"/>
            <a:ext cx="4267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 b="1">
                <a:latin typeface="Arial" panose="020B0604020202020204" pitchFamily="34" charset="0"/>
                <a:cs typeface="Arial" panose="020B0604020202020204" pitchFamily="34" charset="0"/>
              </a:rPr>
              <a:t>Figura 2 -</a:t>
            </a:r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 Título da tabela</a:t>
            </a:r>
          </a:p>
          <a:p>
            <a:r>
              <a:rPr lang="pt-BR" altLang="pt-BR">
                <a:latin typeface="Arial" panose="020B0604020202020204" pitchFamily="34" charset="0"/>
                <a:cs typeface="Arial" panose="020B0604020202020204" pitchFamily="34" charset="0"/>
              </a:rPr>
              <a:t>Fonte: Silva (2010).</a:t>
            </a:r>
          </a:p>
        </p:txBody>
      </p:sp>
      <p:sp>
        <p:nvSpPr>
          <p:cNvPr id="3118" name="Retângulo 2">
            <a:extLst>
              <a:ext uri="{FF2B5EF4-FFF2-40B4-BE49-F238E27FC236}">
                <a16:creationId xmlns:a16="http://schemas.microsoft.com/office/drawing/2014/main" id="{CD8A4D1B-1145-9E1E-F1D1-60A703AF3F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7663" y="26155650"/>
            <a:ext cx="16202025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altLang="pt-BR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</a:t>
            </a:r>
            <a:endParaRPr lang="pt-BR" altLang="pt-BR"/>
          </a:p>
        </p:txBody>
      </p:sp>
      <p:sp>
        <p:nvSpPr>
          <p:cNvPr id="8" name="Rectangle 37">
            <a:extLst>
              <a:ext uri="{FF2B5EF4-FFF2-40B4-BE49-F238E27FC236}">
                <a16:creationId xmlns:a16="http://schemas.microsoft.com/office/drawing/2014/main" id="{15CF2D5B-FAB1-A4FF-686F-89F2FDCB6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667" y="9867900"/>
            <a:ext cx="19436715" cy="138112"/>
          </a:xfrm>
          <a:prstGeom prst="rect">
            <a:avLst/>
          </a:prstGeom>
          <a:solidFill>
            <a:srgbClr val="264E83"/>
          </a:solidFill>
          <a:ln w="38100">
            <a:noFill/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pt-BR" sz="1800">
              <a:ea typeface="MS PGothic" panose="020B0600070205080204" pitchFamily="34" charset="-128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20264BA-585A-58E5-70BB-B32AEAEAB0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4913" y="10942638"/>
            <a:ext cx="1440021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sz="1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3360738" indent="-1292225">
              <a:spcBef>
                <a:spcPct val="20000"/>
              </a:spcBef>
              <a:buChar char="–"/>
              <a:defRPr sz="127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5170488" indent="-1033463">
              <a:spcBef>
                <a:spcPct val="20000"/>
              </a:spcBef>
              <a:buChar char="•"/>
              <a:defRPr sz="109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7239000" indent="-1033463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9307513" indent="-103505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97647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02219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06791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1136313" indent="-1035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None/>
            </a:pPr>
            <a:r>
              <a:rPr lang="pt-BR" altLang="pt-BR" sz="5400" b="1" dirty="0">
                <a:solidFill>
                  <a:srgbClr val="FFFFFF"/>
                </a:solidFill>
                <a:latin typeface="Arial" panose="020B0604020202020204" pitchFamily="34" charset="0"/>
                <a:cs typeface="Geneva" pitchFamily="34" charset="0"/>
              </a:rPr>
              <a:t>INTRODUÇÃO 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Corpo do texto Arial regular tamanho 32pt, podendo ser reduzido para até 24pt, caso a quantidade de texto ultrapasse o espaço delimitado. .....................................................................................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</a:t>
            </a:r>
          </a:p>
          <a:p>
            <a:pPr eaLnBrk="1" hangingPunct="1">
              <a:buFontTx/>
              <a:buNone/>
            </a:pPr>
            <a:r>
              <a:rPr lang="pt-BR" altLang="pt-BR" sz="2400" dirty="0">
                <a:latin typeface="Arial" panose="020B0604020202020204" pitchFamily="34" charset="0"/>
                <a:cs typeface="Geneva" pitchFamily="34" charset="0"/>
              </a:rPr>
              <a:t>nnnnnnnnnnbbbbbbbbbbbbbbbaaaaaaaaaaaaaaaaaaacccccccckkkkkkkkkkkkkkkkkkkpppppppppppppppp nnnnnnnnnnbbbbbbbbbbbbbbbaaaaaaaaaaaaaaaaaaacccccccckkkkkkkkkkkkkkkkkkkpppppppppppppppp nnnnnnnnnnbbbbbbbbbbbbbbbaaaaaaaaaaaaaaaaaaacccccccckkkkkkkkkkkkkkkkkkkpppppppppppppppp nnnnnnnnnnbbbbbbbbbbbbbbbaaaaaaaaaaaaaaaaaaacccccccckkkkkkkkkkkkkkkkkkkpppppppppppppppp ((colocar os objetivos no final da introdução)</a:t>
            </a:r>
            <a:endParaRPr lang="en-US" altLang="pt-BR" sz="2400" dirty="0">
              <a:latin typeface="Arial" panose="020B0604020202020204" pitchFamily="34" charset="0"/>
              <a:cs typeface="Geneva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625" y="3695700"/>
            <a:ext cx="30937200" cy="37764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Orientações para Elaboração do Pôster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pôster deverá seguir as especificações abaixo:</a:t>
            </a:r>
            <a:endParaRPr kumimoji="0" lang="pt-BR" altLang="pt-B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Dimensões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120 cm de altura x 90 cm de largura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(o arquivo já está configurado neste formato).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pôster deverá possuir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cordão preso em travessa de madeira ou PVC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permitindo que seja pendurado.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impressão deverá ser realizada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gráfica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Material de Impressão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Recomenda-se a impressão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papel de boa gramatura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podendo ser: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Papel fosco;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Papel </a:t>
            </a:r>
            <a:r>
              <a:rPr kumimoji="0" lang="pt-BR" altLang="pt-BR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glossy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Lona;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 material similar.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Plano de Fundo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cor do plano de fundo é de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livre escolha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dos autores.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Recomenda-se a utilização de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cores suaves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pois fundos com cores muito intensas dificultam a leitura e tornam a apresentação visual cansativa.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Formatação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Título do Trabalho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Fonte: Arial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Estilo: Negrito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72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Caso o título ultrapasse o espaço disponível, poderá ser reduzido até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60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Nome(s) do(s) Autor(es)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Fonte: Arial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Estilo: Negrito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40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Instituição, Unidade Acadêmica e Endereço Eletrônico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Fonte: Arial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Estilo: Regular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30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Corpo do Texto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Fonte: Arial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Estilo: Regular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Tamanho: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32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Caso o conteúdo exceda o espaço disponível, o tamanho da fonte poderá ser reduzido até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24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pt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Estrutura Recomendada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pôster deverá conter, preferencialmente, os seguintes tópicos: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Título;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Nome(s) do(s) autor(es);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Instituição, unidade acadêmica e e-mail;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Introdução;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Objetivos (ao final da Introdução);</a:t>
            </a: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Metodologia;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Resultados e Discussão;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Considerações Finais (ou Conclusão);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Referências (quando aplicável).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Como salvar o arquivo para envio à gráfica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Após concluir a edição do pôster: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Clique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Arquivo &gt; Salvar Como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Escolha o local onde deseja salvar o arquivo.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Tipo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selecione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PDF (*.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pdf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Clique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Salvar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t-BR" altLang="pt-BR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Importante: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envie o arquivo em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PDF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para a gráfica, pois esse formato preserva a qualidade, o tamanho do pôster e evita alterações na formatação.</a:t>
            </a:r>
            <a:endParaRPr kumimoji="0" lang="pt-BR" altLang="pt-B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Observação </a:t>
            </a:r>
            <a:r>
              <a:rPr kumimoji="0" lang="pt-BR" altLang="pt-BR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Imprtante</a:t>
            </a:r>
            <a:endParaRPr kumimoji="0" lang="pt-BR" altLang="pt-BR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 arquivo disponibilizado possui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duas páginas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A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segunda página é apenas um modelo de referência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 </a:t>
            </a:r>
            <a:r>
              <a:rPr kumimoji="0" lang="pt-BR" altLang="pt-BR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pode ser excluída</a:t>
            </a:r>
            <a:r>
              <a:rPr kumimoji="0" lang="pt-BR" altLang="pt-B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antes de salvar o arquivo final em PDF e enviá-lo para impressão.</a:t>
            </a:r>
          </a:p>
        </p:txBody>
      </p:sp>
    </p:spTree>
    <p:extLst>
      <p:ext uri="{BB962C8B-B14F-4D97-AF65-F5344CB8AC3E}">
        <p14:creationId xmlns:p14="http://schemas.microsoft.com/office/powerpoint/2010/main" val="1078163045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33CCCC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E2E2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772</Words>
  <Application>Microsoft Office PowerPoint</Application>
  <PresentationFormat>Personalizar</PresentationFormat>
  <Paragraphs>117</Paragraphs>
  <Slides>2</Slides>
  <Notes>1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9" baseType="lpstr">
      <vt:lpstr>MS PGothic</vt:lpstr>
      <vt:lpstr>Arial</vt:lpstr>
      <vt:lpstr>Calibri</vt:lpstr>
      <vt:lpstr>Geneva</vt:lpstr>
      <vt:lpstr>Times New Roman</vt:lpstr>
      <vt:lpstr>Estrutura padrão</vt:lpstr>
      <vt:lpstr>Gráfico do Microsoft Excel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UniRV</dc:creator>
  <cp:lastModifiedBy>Dani souza</cp:lastModifiedBy>
  <cp:revision>257</cp:revision>
  <dcterms:created xsi:type="dcterms:W3CDTF">2007-11-19T21:30:54Z</dcterms:created>
  <dcterms:modified xsi:type="dcterms:W3CDTF">2026-08-05T20:00:31Z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1046-10.2.0.5965</vt:lpwstr>
  </property>
</Properties>
</file>